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74" r:id="rId10"/>
    <p:sldId id="268" r:id="rId11"/>
    <p:sldId id="264" r:id="rId12"/>
    <p:sldId id="265" r:id="rId13"/>
    <p:sldId id="266" r:id="rId14"/>
    <p:sldId id="267" r:id="rId15"/>
    <p:sldId id="271" r:id="rId16"/>
    <p:sldId id="272" r:id="rId17"/>
    <p:sldId id="273" r:id="rId18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D1"/>
    <a:srgbClr val="FFE897"/>
    <a:srgbClr val="E1E897"/>
    <a:srgbClr val="FFCC00"/>
    <a:srgbClr val="FF0000"/>
    <a:srgbClr val="CC33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0" autoAdjust="0"/>
    <p:restoredTop sz="94660"/>
  </p:normalViewPr>
  <p:slideViewPr>
    <p:cSldViewPr>
      <p:cViewPr varScale="1">
        <p:scale>
          <a:sx n="106" d="100"/>
          <a:sy n="106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598" y="-102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3" Type="http://schemas.openxmlformats.org/officeDocument/2006/relationships/slide" Target="slides/slide2.xml" />
  <Relationship Id="rId21" Type="http://schemas.openxmlformats.org/officeDocument/2006/relationships/presProps" Target="presProps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handoutMaster" Target="handoutMasters/handoutMaster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tableStyles" Target="tableStyles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theme" Target="theme/theme1.xml" />
  <Relationship Id="rId10" Type="http://schemas.openxmlformats.org/officeDocument/2006/relationships/slide" Target="slides/slide9.xml" />
  <Relationship Id="rId19" Type="http://schemas.openxmlformats.org/officeDocument/2006/relationships/notesMaster" Target="notesMasters/notesMaster1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viewProps" Target="viewProps.xml" />
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173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173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E41314-12B0-493A-B628-1753F1564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defTabSz="92496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6173" y="0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 defTabSz="92496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637" y="4386190"/>
            <a:ext cx="5558801" cy="41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defTabSz="92496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6173" y="8772378"/>
            <a:ext cx="301232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 defTabSz="924967">
              <a:defRPr sz="1200"/>
            </a:lvl1pPr>
          </a:lstStyle>
          <a:p>
            <a:pPr>
              <a:defRPr/>
            </a:pPr>
            <a:fld id="{80EADE3A-E7EF-4231-B7E9-AD8D770BD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AircraftMontage-34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676900" y="152400"/>
            <a:ext cx="33909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 userDrawn="1"/>
        </p:nvSpPr>
        <p:spPr bwMode="auto">
          <a:xfrm rot="16200000">
            <a:off x="-3131344" y="3131344"/>
            <a:ext cx="6872288" cy="609600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10"/>
          <p:cNvSpPr txBox="1">
            <a:spLocks noChangeArrowheads="1"/>
          </p:cNvSpPr>
          <p:nvPr userDrawn="1"/>
        </p:nvSpPr>
        <p:spPr bwMode="auto">
          <a:xfrm rot="16200000">
            <a:off x="-1885949" y="2012950"/>
            <a:ext cx="4343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sz="2400" b="1" dirty="0">
                <a:solidFill>
                  <a:schemeClr val="bg1"/>
                </a:solidFill>
              </a:rPr>
              <a:t>2010 Business Development</a:t>
            </a:r>
          </a:p>
        </p:txBody>
      </p:sp>
      <p:sp>
        <p:nvSpPr>
          <p:cNvPr id="5" name="Text Box 59"/>
          <p:cNvSpPr txBox="1">
            <a:spLocks noChangeArrowheads="1"/>
          </p:cNvSpPr>
          <p:nvPr userDrawn="1"/>
        </p:nvSpPr>
        <p:spPr bwMode="auto">
          <a:xfrm>
            <a:off x="7267575" y="6629400"/>
            <a:ext cx="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endParaRPr lang="en-US" sz="1000" b="1"/>
          </a:p>
        </p:txBody>
      </p:sp>
      <p:pic>
        <p:nvPicPr>
          <p:cNvPr id="6" name="Picture 8" descr="ManTechLogowithShadow_png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200" y="4419600"/>
            <a:ext cx="38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0600" y="152400"/>
            <a:ext cx="381000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11856-70E2-4690-9F64-119F94AB5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F74B8-8691-434C-AEE1-93FD6F207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0764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60769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B0B8A-9C08-4068-B0DA-6619ADD54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7159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8305800" cy="5105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8558F-D9C0-4D5C-A99E-5872EA031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29600" cy="7159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066800"/>
            <a:ext cx="40767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066800"/>
            <a:ext cx="40767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34C7E-E4DD-4ED2-9EFC-332069C6C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anTechLogowithShadow_png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5250" y="4492625"/>
            <a:ext cx="4381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49698-37E5-449A-A62A-6182C76395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C6695-AEBC-4E52-B1E3-6BEBC3DDF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40767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066800"/>
            <a:ext cx="40767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0C22E-C799-484F-A2C8-AD92FE8EC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E13CC-C700-4808-93CF-3AC55B28C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F9FF9-3AC2-4CCA-ACE0-5EE70A7D2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ManTechLogowithShadow_png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200" y="4330700"/>
            <a:ext cx="42545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C9BBB-28E3-43FF-9385-E4800BE30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C657E-94E4-4F71-A99C-391490DAA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E3F26-2DB7-44CA-A71C-81D44309D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52400"/>
            <a:ext cx="82296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 rot="-5400000">
            <a:off x="-3131344" y="3131344"/>
            <a:ext cx="6872288" cy="609600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 rot="-5400000">
            <a:off x="-1876424" y="2014537"/>
            <a:ext cx="4343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sz="2400" b="1" dirty="0">
                <a:solidFill>
                  <a:schemeClr val="bg1"/>
                </a:solidFill>
              </a:rPr>
              <a:t>2010 Business Development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39688"/>
            <a:ext cx="3048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3CE5830-F031-4E6B-A239-3FFCCC208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  <p:sldLayoutId id="2147483660" r:id="rId4"/>
    <p:sldLayoutId id="2147483659" r:id="rId5"/>
    <p:sldLayoutId id="2147483658" r:id="rId6"/>
    <p:sldLayoutId id="2147483664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80000"/>
        <a:buFont typeface="Wingdings" pitchFamily="2" charset="2"/>
        <a:buChar char="o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8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75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75000"/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3300"/>
        </a:buClr>
        <a:buSzPct val="75000"/>
        <a:buFont typeface="Arial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75000"/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75000"/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75000"/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3300"/>
        </a:buClr>
        <a:buSzPct val="75000"/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4.xml.rels>&#65279;<?xml version="1.0" encoding="UTF-8" standalone="yes"?>
<Relationships xmlns="http://schemas.openxmlformats.org/package/2006/relationships">
  <Relationship Id="rId2" Type="http://schemas.openxmlformats.org/officeDocument/2006/relationships/slideLayout" Target="../slideLayouts/slideLayout13.xml" />
  <Relationship Id="rId1" Type="http://schemas.openxmlformats.org/officeDocument/2006/relationships/vmlDrawing" Target="../drawings/vmlDrawing1.vml" />
  <Relationship Id="rId5" Type="http://schemas.openxmlformats.org/officeDocument/2006/relationships/image" Target="../media/image2.jpeg" />
  <Relationship Id="rId4" Type="http://schemas.openxmlformats.org/officeDocument/2006/relationships/oleObject" Target="../embeddings/Microsoft_Office_Excel_97-2003_Worksheet1.xls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7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1" Type="http://schemas.openxmlformats.org/officeDocument/2006/relationships/slideLayout" Target="../slideLayouts/slideLayout1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1" Type="http://schemas.openxmlformats.org/officeDocument/2006/relationships/slideLayout" Target="../slideLayouts/slideLayout12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1" Type="http://schemas.openxmlformats.org/officeDocument/2006/relationships/slideLayout" Target="../slideLayouts/slideLayout13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D84DC23-D939-49F1-AF45-12D1EDEA462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762000" y="228600"/>
            <a:ext cx="5029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85000"/>
              </a:lnSpc>
              <a:defRPr/>
            </a:pPr>
            <a:endParaRPr lang="en-US" sz="36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1" name="Rectangle 16"/>
          <p:cNvSpPr>
            <a:spLocks noChangeArrowheads="1"/>
          </p:cNvSpPr>
          <p:nvPr/>
        </p:nvSpPr>
        <p:spPr bwMode="auto">
          <a:xfrm>
            <a:off x="5105400" y="5029200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400" b="1"/>
              <a:t>Previous Gate Review</a:t>
            </a:r>
            <a:r>
              <a:rPr lang="en-US" sz="1200" b="1"/>
              <a:t>:</a:t>
            </a:r>
          </a:p>
        </p:txBody>
      </p:sp>
      <p:sp>
        <p:nvSpPr>
          <p:cNvPr id="17412" name="Rectangle 17"/>
          <p:cNvSpPr>
            <a:spLocks noChangeArrowheads="1"/>
          </p:cNvSpPr>
          <p:nvPr/>
        </p:nvSpPr>
        <p:spPr bwMode="auto">
          <a:xfrm>
            <a:off x="5029200" y="5334000"/>
            <a:ext cx="3810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endParaRPr lang="en-US" sz="1400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762000" y="685800"/>
            <a:ext cx="4953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Opportunity:</a:t>
            </a:r>
          </a:p>
          <a:p>
            <a:pPr eaLnBrk="0" hangingPunct="0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Customer: </a:t>
            </a:r>
          </a:p>
          <a:p>
            <a:pPr eaLnBrk="0" hangingPunct="0">
              <a:defRPr/>
            </a:pP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Agency: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953000" y="3775075"/>
            <a:ext cx="39624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Gate 2 or 3</a:t>
            </a:r>
            <a: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</a:b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Date: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5105400" y="5867400"/>
            <a:ext cx="3505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sz="1400" b="1"/>
              <a:t>Next Gate Review</a:t>
            </a:r>
            <a:r>
              <a:rPr lang="en-US" sz="1200" b="1"/>
              <a:t>:</a:t>
            </a:r>
          </a:p>
        </p:txBody>
      </p:sp>
      <p:sp>
        <p:nvSpPr>
          <p:cNvPr id="17416" name="Rectangle 21"/>
          <p:cNvSpPr>
            <a:spLocks noChangeArrowheads="1"/>
          </p:cNvSpPr>
          <p:nvPr/>
        </p:nvSpPr>
        <p:spPr bwMode="auto">
          <a:xfrm>
            <a:off x="5029200" y="6172200"/>
            <a:ext cx="39624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/>
          <a:lstStyle/>
          <a:p>
            <a:pPr eaLnBrk="0" hangingPunct="0"/>
            <a:r>
              <a:rPr lang="en-US" sz="1400"/>
              <a:t> </a:t>
            </a: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762000" y="2378075"/>
            <a:ext cx="502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 sz="2800" b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eaLnBrk="0" hangingPunct="0">
              <a:defRPr/>
            </a:pPr>
            <a:r>
              <a:rPr lang="en-US" sz="2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GovWin</a:t>
            </a:r>
            <a:r>
              <a:rPr lang="en-US" sz="2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#:</a:t>
            </a:r>
          </a:p>
        </p:txBody>
      </p:sp>
      <p:graphicFrame>
        <p:nvGraphicFramePr>
          <p:cNvPr id="2118" name="Group 70"/>
          <p:cNvGraphicFramePr>
            <a:graphicFrameLocks noGrp="1"/>
          </p:cNvGraphicFramePr>
          <p:nvPr/>
        </p:nvGraphicFramePr>
        <p:xfrm>
          <a:off x="838200" y="3429000"/>
          <a:ext cx="3886200" cy="3021333"/>
        </p:xfrm>
        <a:graphic>
          <a:graphicData uri="http://schemas.openxmlformats.org/drawingml/2006/table">
            <a:tbl>
              <a:tblPr/>
              <a:tblGrid>
                <a:gridCol w="1582738"/>
                <a:gridCol w="2303462"/>
              </a:tblGrid>
              <a:tr h="3190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CAPTURE TEAM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Lead 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Lead Division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Division VP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Capture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Agency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BD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Contracts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Pricing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 Manager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3584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2FF3C2E-5FD8-4453-A973-C09411681F6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2.0 Capture Activities (Gate 2 or 3)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19100" indent="-419100" eaLnBrk="1" hangingPunct="1"/>
            <a:r>
              <a:rPr lang="en-US" sz="2600" smtClean="0"/>
              <a:t>2.6 Strategy Statements</a:t>
            </a:r>
          </a:p>
          <a:p>
            <a:pPr marL="838200" lvl="1" indent="-381000" eaLnBrk="1" hangingPunct="1"/>
            <a:r>
              <a:rPr lang="en-US" sz="2400" smtClean="0"/>
              <a:t>Strategy statements that emphasize ManTech’s strengths</a:t>
            </a:r>
          </a:p>
          <a:p>
            <a:pPr marL="838200" lvl="1" indent="-381000" eaLnBrk="1" hangingPunct="1"/>
            <a:r>
              <a:rPr lang="en-US" sz="2400" smtClean="0"/>
              <a:t>2.7 Win Strategy</a:t>
            </a:r>
          </a:p>
          <a:p>
            <a:pPr marL="838200" lvl="1" indent="-381000" eaLnBrk="1" hangingPunct="1"/>
            <a:r>
              <a:rPr lang="en-US" sz="2400" smtClean="0"/>
              <a:t>Customer “must contacts”</a:t>
            </a:r>
          </a:p>
          <a:p>
            <a:pPr marL="838200" lvl="1" indent="-381000" eaLnBrk="1" hangingPunct="1"/>
            <a:r>
              <a:rPr lang="en-US" sz="2400" smtClean="0"/>
              <a:t>Main theme / sub-themes of proposal by section</a:t>
            </a:r>
          </a:p>
          <a:p>
            <a:pPr marL="838200" lvl="1" indent="-381000" eaLnBrk="1" hangingPunct="1"/>
            <a:r>
              <a:rPr lang="en-US" sz="2400" smtClean="0"/>
              <a:t>Strategy for highlighting competition’s weaknesses </a:t>
            </a:r>
          </a:p>
          <a:p>
            <a:pPr marL="838200" lvl="1" indent="-381000" eaLnBrk="1" hangingPunct="1"/>
            <a:r>
              <a:rPr lang="en-US" sz="2400" smtClean="0"/>
              <a:t>Do we need / have key personnel resumes? </a:t>
            </a:r>
            <a:endParaRPr lang="en-US" sz="2800" smtClean="0"/>
          </a:p>
          <a:p>
            <a:pPr marL="419100" indent="-41910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3789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663EA54-8AA2-4532-95A0-4023D30A418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3.0 Planned Proposal Approach (Gate 2 or 3)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3.1 Proposal Resources</a:t>
            </a:r>
          </a:p>
          <a:p>
            <a:pPr lvl="1" eaLnBrk="1" hangingPunct="1"/>
            <a:r>
              <a:rPr lang="en-US" smtClean="0"/>
              <a:t>Do we have SMEs identified to provide technical solution?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Are these SMEs available, or fully charged to customer work etc?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Do we have past performance identified?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Requirement for Corporate Proposal personnel to travel?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Pink/Red/Gold Team members identified? </a:t>
            </a:r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/>
            <a:endParaRPr lang="en-US" smtClean="0"/>
          </a:p>
          <a:p>
            <a:pPr lvl="2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3993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44132A-C6D2-480B-A1BC-E6EE7A28E94A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4.0 Business Issues (Gate 2 or 3)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4.1 Business Risks</a:t>
            </a:r>
          </a:p>
          <a:p>
            <a:pPr lvl="1" eaLnBrk="1" hangingPunct="1"/>
            <a:r>
              <a:rPr lang="en-US" smtClean="0"/>
              <a:t>Is there an adequate return on investment? Quantify.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How does this contribute towards meeting Corporate Goals? </a:t>
            </a:r>
          </a:p>
          <a:p>
            <a:pPr lvl="2" eaLnBrk="1" hangingPunct="1"/>
            <a:r>
              <a:rPr lang="en-US" smtClean="0"/>
              <a:t>Revenue</a:t>
            </a:r>
          </a:p>
          <a:p>
            <a:pPr lvl="2" eaLnBrk="1" hangingPunct="1"/>
            <a:r>
              <a:rPr lang="en-US" smtClean="0"/>
              <a:t>High end technical services</a:t>
            </a:r>
          </a:p>
          <a:p>
            <a:pPr lvl="2" eaLnBrk="1" hangingPunct="1"/>
            <a:r>
              <a:rPr lang="en-US" smtClean="0"/>
              <a:t>Expanding our presence at 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4198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CFA4B9F-DD10-4BAE-91A2-9218613046C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5.0 Cost and Pricing (Gate 2 or 3)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5.1 Ability to propose a competitive cost / price and support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5.2 Constraints on labor rates, indirect rates</a:t>
            </a:r>
          </a:p>
          <a:p>
            <a:pPr lvl="1"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5.3 AWD / SCA to be priced? </a:t>
            </a:r>
            <a:endParaRPr lang="en-US" sz="1600" smtClean="0"/>
          </a:p>
          <a:p>
            <a:pPr eaLnBrk="1" hangingPunct="1">
              <a:lnSpc>
                <a:spcPct val="80000"/>
              </a:lnSpc>
            </a:pPr>
            <a:endParaRPr lang="en-US" sz="16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5.4 Any unusual cost requirements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Fee and load factor restrictions?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Cost-driven evaluation?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Export licenses?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Overseas factor?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ODCs (hazardous duty, insurance, etc.)?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ITAR?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102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9D9C9D7-DCA3-45A5-B47D-A8D08914AEA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5.0 Cost and Pricing (Gate 2 or 3 )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762000"/>
            <a:ext cx="7467600" cy="533400"/>
          </a:xfrm>
        </p:spPr>
        <p:txBody>
          <a:bodyPr/>
          <a:lstStyle/>
          <a:p>
            <a:pPr eaLnBrk="1" hangingPunct="1"/>
            <a:r>
              <a:rPr lang="en-US" sz="2000" smtClean="0"/>
              <a:t>5.5 Pricing Strategy </a:t>
            </a:r>
            <a:r>
              <a:rPr lang="en-US" sz="1600" smtClean="0"/>
              <a:t>(Double-click and update cells in blue only)</a:t>
            </a:r>
          </a:p>
        </p:txBody>
      </p:sp>
      <p:sp>
        <p:nvSpPr>
          <p:cNvPr id="1031" name="Rectangle 4592"/>
          <p:cNvSpPr>
            <a:spLocks noChangeArrowheads="1"/>
          </p:cNvSpPr>
          <p:nvPr/>
        </p:nvSpPr>
        <p:spPr bwMode="auto">
          <a:xfrm>
            <a:off x="685800" y="5105400"/>
            <a:ext cx="807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0" lvl="2" indent="-228600">
              <a:spcBef>
                <a:spcPct val="20000"/>
              </a:spcBef>
              <a:buClr>
                <a:srgbClr val="CC3300"/>
              </a:buClr>
              <a:buSzPct val="75000"/>
              <a:buFont typeface="Wingdings" pitchFamily="2" charset="2"/>
              <a:buChar char="n"/>
            </a:pPr>
            <a:endParaRPr lang="en-US" sz="1600" b="1"/>
          </a:p>
        </p:txBody>
      </p:sp>
      <p:graphicFrame>
        <p:nvGraphicFramePr>
          <p:cNvPr id="1026" name="Object 5758"/>
          <p:cNvGraphicFramePr>
            <a:graphicFrameLocks noChangeAspect="1"/>
          </p:cNvGraphicFramePr>
          <p:nvPr>
            <p:ph sz="half" idx="2"/>
          </p:nvPr>
        </p:nvGraphicFramePr>
        <p:xfrm>
          <a:off x="1600200" y="1450975"/>
          <a:ext cx="6567488" cy="4440238"/>
        </p:xfrm>
        <a:graphic>
          <a:graphicData uri="http://schemas.openxmlformats.org/presentationml/2006/ole">
            <p:oleObj spid="_x0000_s1026" name="Worksheet" r:id="rId4" imgW="7819925" imgH="5286525" progId="Excel.Sheet.8">
              <p:embed/>
            </p:oleObj>
          </a:graphicData>
        </a:graphic>
      </p:graphicFrame>
      <p:pic>
        <p:nvPicPr>
          <p:cNvPr id="1032" name="Picture 7" descr="ManTechLogowithShadow_png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419600"/>
            <a:ext cx="38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oter Placeholder 1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4710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180947-B6C4-4640-970B-C70CEF930F4F}" type="slidenum">
              <a:rPr lang="en-US" smtClean="0"/>
              <a:pPr/>
              <a:t>15</a:t>
            </a:fld>
            <a:endParaRPr lang="en-US" smtClean="0"/>
          </a:p>
        </p:txBody>
      </p:sp>
      <p:grpSp>
        <p:nvGrpSpPr>
          <p:cNvPr id="47107" name="Group 220"/>
          <p:cNvGrpSpPr>
            <a:grpSpLocks/>
          </p:cNvGrpSpPr>
          <p:nvPr/>
        </p:nvGrpSpPr>
        <p:grpSpPr bwMode="auto">
          <a:xfrm>
            <a:off x="898525" y="5257800"/>
            <a:ext cx="8118475" cy="1143000"/>
            <a:chOff x="566" y="3434"/>
            <a:chExt cx="5114" cy="720"/>
          </a:xfrm>
        </p:grpSpPr>
        <p:sp>
          <p:nvSpPr>
            <p:cNvPr id="47229" name="AutoShape 221"/>
            <p:cNvSpPr>
              <a:spLocks noChangeAspect="1" noChangeArrowheads="1" noTextEdit="1"/>
            </p:cNvSpPr>
            <p:nvPr/>
          </p:nvSpPr>
          <p:spPr bwMode="auto">
            <a:xfrm>
              <a:off x="566" y="3446"/>
              <a:ext cx="5114" cy="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30" name="Rectangle 222"/>
            <p:cNvSpPr>
              <a:spLocks noChangeArrowheads="1"/>
            </p:cNvSpPr>
            <p:nvPr/>
          </p:nvSpPr>
          <p:spPr bwMode="auto">
            <a:xfrm>
              <a:off x="2587" y="4036"/>
              <a:ext cx="38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Drop the lead</a:t>
              </a:r>
              <a:endParaRPr lang="en-US" sz="1200"/>
            </a:p>
          </p:txBody>
        </p:sp>
        <p:sp>
          <p:nvSpPr>
            <p:cNvPr id="47231" name="Rectangle 223"/>
            <p:cNvSpPr>
              <a:spLocks noChangeArrowheads="1"/>
            </p:cNvSpPr>
            <p:nvPr/>
          </p:nvSpPr>
          <p:spPr bwMode="auto">
            <a:xfrm>
              <a:off x="1296" y="4036"/>
              <a:ext cx="78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No real prospect of winning</a:t>
              </a:r>
              <a:endParaRPr lang="en-US" sz="1200"/>
            </a:p>
          </p:txBody>
        </p:sp>
        <p:sp>
          <p:nvSpPr>
            <p:cNvPr id="47232" name="Rectangle 224"/>
            <p:cNvSpPr>
              <a:spLocks noChangeArrowheads="1"/>
            </p:cNvSpPr>
            <p:nvPr/>
          </p:nvSpPr>
          <p:spPr bwMode="auto">
            <a:xfrm>
              <a:off x="736" y="4036"/>
              <a:ext cx="40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400 OR LESS</a:t>
              </a:r>
              <a:endParaRPr lang="en-US" sz="1200"/>
            </a:p>
          </p:txBody>
        </p:sp>
        <p:sp>
          <p:nvSpPr>
            <p:cNvPr id="47233" name="Rectangle 225"/>
            <p:cNvSpPr>
              <a:spLocks noChangeArrowheads="1"/>
            </p:cNvSpPr>
            <p:nvPr/>
          </p:nvSpPr>
          <p:spPr bwMode="auto">
            <a:xfrm>
              <a:off x="2593" y="3944"/>
              <a:ext cx="177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Strive to improve information, posture and win probability; cont</a:t>
              </a:r>
              <a:endParaRPr lang="en-US" sz="1200"/>
            </a:p>
          </p:txBody>
        </p:sp>
        <p:sp>
          <p:nvSpPr>
            <p:cNvPr id="47234" name="Rectangle 226"/>
            <p:cNvSpPr>
              <a:spLocks noChangeArrowheads="1"/>
            </p:cNvSpPr>
            <p:nvPr/>
          </p:nvSpPr>
          <p:spPr bwMode="auto">
            <a:xfrm>
              <a:off x="4369" y="3944"/>
              <a:ext cx="4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inue to monitor</a:t>
              </a:r>
              <a:endParaRPr lang="en-US" sz="1200"/>
            </a:p>
          </p:txBody>
        </p:sp>
        <p:sp>
          <p:nvSpPr>
            <p:cNvPr id="47235" name="Rectangle 227"/>
            <p:cNvSpPr>
              <a:spLocks noChangeArrowheads="1"/>
            </p:cNvSpPr>
            <p:nvPr/>
          </p:nvSpPr>
          <p:spPr bwMode="auto">
            <a:xfrm>
              <a:off x="1293" y="3944"/>
              <a:ext cx="61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Doubtful win potential</a:t>
              </a:r>
              <a:endParaRPr lang="en-US" sz="1200"/>
            </a:p>
          </p:txBody>
        </p:sp>
        <p:sp>
          <p:nvSpPr>
            <p:cNvPr id="47236" name="Rectangle 228"/>
            <p:cNvSpPr>
              <a:spLocks noChangeArrowheads="1"/>
            </p:cNvSpPr>
            <p:nvPr/>
          </p:nvSpPr>
          <p:spPr bwMode="auto">
            <a:xfrm>
              <a:off x="884" y="3944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500</a:t>
              </a:r>
              <a:endParaRPr lang="en-US" sz="1200"/>
            </a:p>
          </p:txBody>
        </p:sp>
        <p:sp>
          <p:nvSpPr>
            <p:cNvPr id="47237" name="Rectangle 229"/>
            <p:cNvSpPr>
              <a:spLocks noChangeArrowheads="1"/>
            </p:cNvSpPr>
            <p:nvPr/>
          </p:nvSpPr>
          <p:spPr bwMode="auto">
            <a:xfrm>
              <a:off x="2596" y="3852"/>
              <a:ext cx="18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Work to improve our understanding, posture, and potential to bid</a:t>
              </a:r>
              <a:endParaRPr lang="en-US" sz="1200"/>
            </a:p>
          </p:txBody>
        </p:sp>
        <p:sp>
          <p:nvSpPr>
            <p:cNvPr id="47238" name="Rectangle 230"/>
            <p:cNvSpPr>
              <a:spLocks noChangeArrowheads="1"/>
            </p:cNvSpPr>
            <p:nvPr/>
          </p:nvSpPr>
          <p:spPr bwMode="auto">
            <a:xfrm>
              <a:off x="4443" y="3852"/>
              <a:ext cx="22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and win</a:t>
              </a:r>
              <a:endParaRPr lang="en-US" sz="1200"/>
            </a:p>
          </p:txBody>
        </p:sp>
        <p:sp>
          <p:nvSpPr>
            <p:cNvPr id="47239" name="Rectangle 231"/>
            <p:cNvSpPr>
              <a:spLocks noChangeArrowheads="1"/>
            </p:cNvSpPr>
            <p:nvPr/>
          </p:nvSpPr>
          <p:spPr bwMode="auto">
            <a:xfrm>
              <a:off x="1289" y="3852"/>
              <a:ext cx="79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Potentially good opportunity</a:t>
              </a:r>
              <a:endParaRPr lang="en-US" sz="1200"/>
            </a:p>
          </p:txBody>
        </p:sp>
        <p:sp>
          <p:nvSpPr>
            <p:cNvPr id="47240" name="Rectangle 232"/>
            <p:cNvSpPr>
              <a:spLocks noChangeArrowheads="1"/>
            </p:cNvSpPr>
            <p:nvPr/>
          </p:nvSpPr>
          <p:spPr bwMode="auto">
            <a:xfrm>
              <a:off x="884" y="3852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600</a:t>
              </a:r>
              <a:endParaRPr lang="en-US" sz="1200"/>
            </a:p>
          </p:txBody>
        </p:sp>
        <p:sp>
          <p:nvSpPr>
            <p:cNvPr id="47241" name="Rectangle 233"/>
            <p:cNvSpPr>
              <a:spLocks noChangeArrowheads="1"/>
            </p:cNvSpPr>
            <p:nvPr/>
          </p:nvSpPr>
          <p:spPr bwMode="auto">
            <a:xfrm>
              <a:off x="2589" y="3761"/>
              <a:ext cx="135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Bid looks good; continue to develop opportunity</a:t>
              </a:r>
              <a:endParaRPr lang="en-US" sz="1200"/>
            </a:p>
          </p:txBody>
        </p:sp>
        <p:sp>
          <p:nvSpPr>
            <p:cNvPr id="47242" name="Rectangle 234"/>
            <p:cNvSpPr>
              <a:spLocks noChangeArrowheads="1"/>
            </p:cNvSpPr>
            <p:nvPr/>
          </p:nvSpPr>
          <p:spPr bwMode="auto">
            <a:xfrm>
              <a:off x="1291" y="3761"/>
              <a:ext cx="49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Good opportunity</a:t>
              </a:r>
              <a:endParaRPr lang="en-US" sz="1200"/>
            </a:p>
          </p:txBody>
        </p:sp>
        <p:sp>
          <p:nvSpPr>
            <p:cNvPr id="47243" name="Rectangle 235"/>
            <p:cNvSpPr>
              <a:spLocks noChangeArrowheads="1"/>
            </p:cNvSpPr>
            <p:nvPr/>
          </p:nvSpPr>
          <p:spPr bwMode="auto">
            <a:xfrm>
              <a:off x="884" y="3761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700</a:t>
              </a:r>
              <a:endParaRPr lang="en-US" sz="1200"/>
            </a:p>
          </p:txBody>
        </p:sp>
        <p:sp>
          <p:nvSpPr>
            <p:cNvPr id="47244" name="Rectangle 236"/>
            <p:cNvSpPr>
              <a:spLocks noChangeArrowheads="1"/>
            </p:cNvSpPr>
            <p:nvPr/>
          </p:nvSpPr>
          <p:spPr bwMode="auto">
            <a:xfrm>
              <a:off x="2590" y="3670"/>
              <a:ext cx="126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Go for the win; monitor changes very closely</a:t>
              </a:r>
              <a:endParaRPr lang="en-US" sz="1200"/>
            </a:p>
          </p:txBody>
        </p:sp>
        <p:sp>
          <p:nvSpPr>
            <p:cNvPr id="47245" name="Rectangle 237"/>
            <p:cNvSpPr>
              <a:spLocks noChangeArrowheads="1"/>
            </p:cNvSpPr>
            <p:nvPr/>
          </p:nvSpPr>
          <p:spPr bwMode="auto">
            <a:xfrm>
              <a:off x="1291" y="3670"/>
              <a:ext cx="123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Very good opportunity, well postured to win</a:t>
              </a:r>
              <a:endParaRPr lang="en-US" sz="1200"/>
            </a:p>
          </p:txBody>
        </p:sp>
        <p:sp>
          <p:nvSpPr>
            <p:cNvPr id="47246" name="Rectangle 238"/>
            <p:cNvSpPr>
              <a:spLocks noChangeArrowheads="1"/>
            </p:cNvSpPr>
            <p:nvPr/>
          </p:nvSpPr>
          <p:spPr bwMode="auto">
            <a:xfrm>
              <a:off x="884" y="3670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800</a:t>
              </a:r>
              <a:endParaRPr lang="en-US" sz="1200"/>
            </a:p>
          </p:txBody>
        </p:sp>
        <p:sp>
          <p:nvSpPr>
            <p:cNvPr id="47247" name="Rectangle 239"/>
            <p:cNvSpPr>
              <a:spLocks noChangeArrowheads="1"/>
            </p:cNvSpPr>
            <p:nvPr/>
          </p:nvSpPr>
          <p:spPr bwMode="auto">
            <a:xfrm>
              <a:off x="2595" y="3579"/>
              <a:ext cx="14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Maintain momentum; monitor changes very closely</a:t>
              </a:r>
              <a:endParaRPr lang="en-US" sz="1200"/>
            </a:p>
          </p:txBody>
        </p:sp>
        <p:sp>
          <p:nvSpPr>
            <p:cNvPr id="47248" name="Rectangle 240"/>
            <p:cNvSpPr>
              <a:spLocks noChangeArrowheads="1"/>
            </p:cNvSpPr>
            <p:nvPr/>
          </p:nvSpPr>
          <p:spPr bwMode="auto">
            <a:xfrm>
              <a:off x="1290" y="3579"/>
              <a:ext cx="59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Excellent opportunity</a:t>
              </a:r>
              <a:endParaRPr lang="en-US" sz="1200"/>
            </a:p>
          </p:txBody>
        </p:sp>
        <p:sp>
          <p:nvSpPr>
            <p:cNvPr id="47249" name="Rectangle 241"/>
            <p:cNvSpPr>
              <a:spLocks noChangeArrowheads="1"/>
            </p:cNvSpPr>
            <p:nvPr/>
          </p:nvSpPr>
          <p:spPr bwMode="auto">
            <a:xfrm>
              <a:off x="722" y="3579"/>
              <a:ext cx="43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900 OR MORE</a:t>
              </a:r>
              <a:endParaRPr lang="en-US" sz="1200"/>
            </a:p>
          </p:txBody>
        </p:sp>
        <p:sp>
          <p:nvSpPr>
            <p:cNvPr id="47250" name="Rectangle 242"/>
            <p:cNvSpPr>
              <a:spLocks noChangeArrowheads="1"/>
            </p:cNvSpPr>
            <p:nvPr/>
          </p:nvSpPr>
          <p:spPr bwMode="auto">
            <a:xfrm>
              <a:off x="4798" y="3434"/>
              <a:ext cx="864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51" name="Rectangle 243"/>
            <p:cNvSpPr>
              <a:spLocks noChangeArrowheads="1"/>
            </p:cNvSpPr>
            <p:nvPr/>
          </p:nvSpPr>
          <p:spPr bwMode="auto">
            <a:xfrm>
              <a:off x="4948" y="3465"/>
              <a:ext cx="6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RECOMMENDATION</a:t>
              </a:r>
              <a:endParaRPr lang="en-US" sz="1200"/>
            </a:p>
          </p:txBody>
        </p:sp>
        <p:sp>
          <p:nvSpPr>
            <p:cNvPr id="47252" name="Rectangle 244"/>
            <p:cNvSpPr>
              <a:spLocks noChangeArrowheads="1"/>
            </p:cNvSpPr>
            <p:nvPr/>
          </p:nvSpPr>
          <p:spPr bwMode="auto">
            <a:xfrm>
              <a:off x="2542" y="3434"/>
              <a:ext cx="2256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53" name="Rectangle 245"/>
            <p:cNvSpPr>
              <a:spLocks noChangeArrowheads="1"/>
            </p:cNvSpPr>
            <p:nvPr/>
          </p:nvSpPr>
          <p:spPr bwMode="auto">
            <a:xfrm>
              <a:off x="3311" y="3465"/>
              <a:ext cx="77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RECOMMENDED ACTION</a:t>
              </a:r>
              <a:endParaRPr lang="en-US" sz="1200"/>
            </a:p>
          </p:txBody>
        </p:sp>
        <p:sp>
          <p:nvSpPr>
            <p:cNvPr id="47254" name="Rectangle 246"/>
            <p:cNvSpPr>
              <a:spLocks noChangeArrowheads="1"/>
            </p:cNvSpPr>
            <p:nvPr/>
          </p:nvSpPr>
          <p:spPr bwMode="auto">
            <a:xfrm>
              <a:off x="1246" y="3434"/>
              <a:ext cx="1296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55" name="Rectangle 247"/>
            <p:cNvSpPr>
              <a:spLocks noChangeArrowheads="1"/>
            </p:cNvSpPr>
            <p:nvPr/>
          </p:nvSpPr>
          <p:spPr bwMode="auto">
            <a:xfrm>
              <a:off x="1645" y="3465"/>
              <a:ext cx="5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INTERPRETATION</a:t>
              </a:r>
              <a:endParaRPr lang="en-US" sz="1200"/>
            </a:p>
          </p:txBody>
        </p:sp>
        <p:sp>
          <p:nvSpPr>
            <p:cNvPr id="47256" name="Rectangle 248"/>
            <p:cNvSpPr>
              <a:spLocks noChangeArrowheads="1"/>
            </p:cNvSpPr>
            <p:nvPr/>
          </p:nvSpPr>
          <p:spPr bwMode="auto">
            <a:xfrm>
              <a:off x="574" y="3434"/>
              <a:ext cx="672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57" name="Rectangle 249"/>
            <p:cNvSpPr>
              <a:spLocks noChangeArrowheads="1"/>
            </p:cNvSpPr>
            <p:nvPr/>
          </p:nvSpPr>
          <p:spPr bwMode="auto">
            <a:xfrm>
              <a:off x="825" y="3465"/>
              <a:ext cx="22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SCORE</a:t>
              </a:r>
              <a:endParaRPr lang="en-US" sz="1200"/>
            </a:p>
          </p:txBody>
        </p:sp>
        <p:sp>
          <p:nvSpPr>
            <p:cNvPr id="47258" name="Line 250"/>
            <p:cNvSpPr>
              <a:spLocks noChangeShapeType="1"/>
            </p:cNvSpPr>
            <p:nvPr/>
          </p:nvSpPr>
          <p:spPr bwMode="auto">
            <a:xfrm>
              <a:off x="574" y="3434"/>
              <a:ext cx="5088" cy="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59" name="Line 251"/>
            <p:cNvSpPr>
              <a:spLocks noChangeShapeType="1"/>
            </p:cNvSpPr>
            <p:nvPr/>
          </p:nvSpPr>
          <p:spPr bwMode="auto">
            <a:xfrm>
              <a:off x="574" y="3568"/>
              <a:ext cx="508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0" name="Line 252"/>
            <p:cNvSpPr>
              <a:spLocks noChangeShapeType="1"/>
            </p:cNvSpPr>
            <p:nvPr/>
          </p:nvSpPr>
          <p:spPr bwMode="auto">
            <a:xfrm>
              <a:off x="574" y="3660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1" name="Line 253"/>
            <p:cNvSpPr>
              <a:spLocks noChangeShapeType="1"/>
            </p:cNvSpPr>
            <p:nvPr/>
          </p:nvSpPr>
          <p:spPr bwMode="auto">
            <a:xfrm>
              <a:off x="574" y="3751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2" name="Line 254"/>
            <p:cNvSpPr>
              <a:spLocks noChangeShapeType="1"/>
            </p:cNvSpPr>
            <p:nvPr/>
          </p:nvSpPr>
          <p:spPr bwMode="auto">
            <a:xfrm>
              <a:off x="574" y="3842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3" name="Line 255"/>
            <p:cNvSpPr>
              <a:spLocks noChangeShapeType="1"/>
            </p:cNvSpPr>
            <p:nvPr/>
          </p:nvSpPr>
          <p:spPr bwMode="auto">
            <a:xfrm>
              <a:off x="574" y="3933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4" name="Line 256"/>
            <p:cNvSpPr>
              <a:spLocks noChangeShapeType="1"/>
            </p:cNvSpPr>
            <p:nvPr/>
          </p:nvSpPr>
          <p:spPr bwMode="auto">
            <a:xfrm>
              <a:off x="574" y="4024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5" name="Line 257"/>
            <p:cNvSpPr>
              <a:spLocks noChangeShapeType="1"/>
            </p:cNvSpPr>
            <p:nvPr/>
          </p:nvSpPr>
          <p:spPr bwMode="auto">
            <a:xfrm>
              <a:off x="574" y="4115"/>
              <a:ext cx="5088" cy="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6" name="Line 258"/>
            <p:cNvSpPr>
              <a:spLocks noChangeShapeType="1"/>
            </p:cNvSpPr>
            <p:nvPr/>
          </p:nvSpPr>
          <p:spPr bwMode="auto">
            <a:xfrm>
              <a:off x="574" y="3434"/>
              <a:ext cx="1" cy="68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7" name="Line 259"/>
            <p:cNvSpPr>
              <a:spLocks noChangeShapeType="1"/>
            </p:cNvSpPr>
            <p:nvPr/>
          </p:nvSpPr>
          <p:spPr bwMode="auto">
            <a:xfrm>
              <a:off x="1246" y="3434"/>
              <a:ext cx="1" cy="68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8" name="Line 260"/>
            <p:cNvSpPr>
              <a:spLocks noChangeShapeType="1"/>
            </p:cNvSpPr>
            <p:nvPr/>
          </p:nvSpPr>
          <p:spPr bwMode="auto">
            <a:xfrm>
              <a:off x="2542" y="3434"/>
              <a:ext cx="1" cy="68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69" name="Line 261"/>
            <p:cNvSpPr>
              <a:spLocks noChangeShapeType="1"/>
            </p:cNvSpPr>
            <p:nvPr/>
          </p:nvSpPr>
          <p:spPr bwMode="auto">
            <a:xfrm>
              <a:off x="4798" y="3434"/>
              <a:ext cx="1" cy="68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70" name="Line 262"/>
            <p:cNvSpPr>
              <a:spLocks noChangeShapeType="1"/>
            </p:cNvSpPr>
            <p:nvPr/>
          </p:nvSpPr>
          <p:spPr bwMode="auto">
            <a:xfrm>
              <a:off x="5662" y="3434"/>
              <a:ext cx="1" cy="68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71" name="Rectangle 263"/>
            <p:cNvSpPr>
              <a:spLocks noChangeArrowheads="1"/>
            </p:cNvSpPr>
            <p:nvPr/>
          </p:nvSpPr>
          <p:spPr bwMode="auto">
            <a:xfrm>
              <a:off x="2587" y="4036"/>
              <a:ext cx="38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Drop the lead</a:t>
              </a:r>
              <a:endParaRPr lang="en-US" sz="1200"/>
            </a:p>
          </p:txBody>
        </p:sp>
        <p:sp>
          <p:nvSpPr>
            <p:cNvPr id="47272" name="Rectangle 264"/>
            <p:cNvSpPr>
              <a:spLocks noChangeArrowheads="1"/>
            </p:cNvSpPr>
            <p:nvPr/>
          </p:nvSpPr>
          <p:spPr bwMode="auto">
            <a:xfrm>
              <a:off x="736" y="4036"/>
              <a:ext cx="40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400 OR LESS</a:t>
              </a:r>
              <a:endParaRPr lang="en-US" sz="1200"/>
            </a:p>
          </p:txBody>
        </p:sp>
        <p:sp>
          <p:nvSpPr>
            <p:cNvPr id="47273" name="Rectangle 265"/>
            <p:cNvSpPr>
              <a:spLocks noChangeArrowheads="1"/>
            </p:cNvSpPr>
            <p:nvPr/>
          </p:nvSpPr>
          <p:spPr bwMode="auto">
            <a:xfrm>
              <a:off x="2593" y="3944"/>
              <a:ext cx="177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Strive to improve information, posture and win probability; cont</a:t>
              </a:r>
              <a:endParaRPr lang="en-US" sz="1200"/>
            </a:p>
          </p:txBody>
        </p:sp>
        <p:sp>
          <p:nvSpPr>
            <p:cNvPr id="47274" name="Rectangle 266"/>
            <p:cNvSpPr>
              <a:spLocks noChangeArrowheads="1"/>
            </p:cNvSpPr>
            <p:nvPr/>
          </p:nvSpPr>
          <p:spPr bwMode="auto">
            <a:xfrm>
              <a:off x="4369" y="3944"/>
              <a:ext cx="4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inue to monitor</a:t>
              </a:r>
              <a:endParaRPr lang="en-US" sz="1200"/>
            </a:p>
          </p:txBody>
        </p:sp>
        <p:sp>
          <p:nvSpPr>
            <p:cNvPr id="47275" name="Rectangle 267"/>
            <p:cNvSpPr>
              <a:spLocks noChangeArrowheads="1"/>
            </p:cNvSpPr>
            <p:nvPr/>
          </p:nvSpPr>
          <p:spPr bwMode="auto">
            <a:xfrm>
              <a:off x="1293" y="3944"/>
              <a:ext cx="61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Doubtful win potential</a:t>
              </a:r>
              <a:endParaRPr lang="en-US" sz="1200"/>
            </a:p>
          </p:txBody>
        </p:sp>
        <p:sp>
          <p:nvSpPr>
            <p:cNvPr id="47276" name="Rectangle 268"/>
            <p:cNvSpPr>
              <a:spLocks noChangeArrowheads="1"/>
            </p:cNvSpPr>
            <p:nvPr/>
          </p:nvSpPr>
          <p:spPr bwMode="auto">
            <a:xfrm>
              <a:off x="884" y="3944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500</a:t>
              </a:r>
              <a:endParaRPr lang="en-US" sz="1200"/>
            </a:p>
          </p:txBody>
        </p:sp>
        <p:sp>
          <p:nvSpPr>
            <p:cNvPr id="47277" name="Rectangle 269"/>
            <p:cNvSpPr>
              <a:spLocks noChangeArrowheads="1"/>
            </p:cNvSpPr>
            <p:nvPr/>
          </p:nvSpPr>
          <p:spPr bwMode="auto">
            <a:xfrm>
              <a:off x="2596" y="3852"/>
              <a:ext cx="18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Work to improve our understanding, posture, and potential to bid</a:t>
              </a:r>
              <a:endParaRPr lang="en-US" sz="1200"/>
            </a:p>
          </p:txBody>
        </p:sp>
        <p:sp>
          <p:nvSpPr>
            <p:cNvPr id="47278" name="Rectangle 270"/>
            <p:cNvSpPr>
              <a:spLocks noChangeArrowheads="1"/>
            </p:cNvSpPr>
            <p:nvPr/>
          </p:nvSpPr>
          <p:spPr bwMode="auto">
            <a:xfrm>
              <a:off x="4443" y="3852"/>
              <a:ext cx="22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and win</a:t>
              </a:r>
              <a:endParaRPr lang="en-US" sz="1200"/>
            </a:p>
          </p:txBody>
        </p:sp>
        <p:sp>
          <p:nvSpPr>
            <p:cNvPr id="47279" name="Rectangle 271"/>
            <p:cNvSpPr>
              <a:spLocks noChangeArrowheads="1"/>
            </p:cNvSpPr>
            <p:nvPr/>
          </p:nvSpPr>
          <p:spPr bwMode="auto">
            <a:xfrm>
              <a:off x="1289" y="3852"/>
              <a:ext cx="79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Potentially good opportunity</a:t>
              </a:r>
              <a:endParaRPr lang="en-US" sz="1200"/>
            </a:p>
          </p:txBody>
        </p:sp>
        <p:sp>
          <p:nvSpPr>
            <p:cNvPr id="47280" name="Rectangle 272"/>
            <p:cNvSpPr>
              <a:spLocks noChangeArrowheads="1"/>
            </p:cNvSpPr>
            <p:nvPr/>
          </p:nvSpPr>
          <p:spPr bwMode="auto">
            <a:xfrm>
              <a:off x="884" y="3852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600</a:t>
              </a:r>
              <a:endParaRPr lang="en-US" sz="1200"/>
            </a:p>
          </p:txBody>
        </p:sp>
        <p:sp>
          <p:nvSpPr>
            <p:cNvPr id="47281" name="Rectangle 273"/>
            <p:cNvSpPr>
              <a:spLocks noChangeArrowheads="1"/>
            </p:cNvSpPr>
            <p:nvPr/>
          </p:nvSpPr>
          <p:spPr bwMode="auto">
            <a:xfrm>
              <a:off x="2589" y="3761"/>
              <a:ext cx="135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Bid looks good; continue to develop opportunity</a:t>
              </a:r>
              <a:endParaRPr lang="en-US" sz="1200"/>
            </a:p>
          </p:txBody>
        </p:sp>
        <p:sp>
          <p:nvSpPr>
            <p:cNvPr id="47282" name="Rectangle 274"/>
            <p:cNvSpPr>
              <a:spLocks noChangeArrowheads="1"/>
            </p:cNvSpPr>
            <p:nvPr/>
          </p:nvSpPr>
          <p:spPr bwMode="auto">
            <a:xfrm>
              <a:off x="1291" y="3761"/>
              <a:ext cx="49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Good opportunity</a:t>
              </a:r>
              <a:endParaRPr lang="en-US" sz="1200"/>
            </a:p>
          </p:txBody>
        </p:sp>
        <p:sp>
          <p:nvSpPr>
            <p:cNvPr id="47283" name="Rectangle 275"/>
            <p:cNvSpPr>
              <a:spLocks noChangeArrowheads="1"/>
            </p:cNvSpPr>
            <p:nvPr/>
          </p:nvSpPr>
          <p:spPr bwMode="auto">
            <a:xfrm>
              <a:off x="884" y="3761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700</a:t>
              </a:r>
              <a:endParaRPr lang="en-US" sz="1200"/>
            </a:p>
          </p:txBody>
        </p:sp>
        <p:sp>
          <p:nvSpPr>
            <p:cNvPr id="47284" name="Rectangle 276"/>
            <p:cNvSpPr>
              <a:spLocks noChangeArrowheads="1"/>
            </p:cNvSpPr>
            <p:nvPr/>
          </p:nvSpPr>
          <p:spPr bwMode="auto">
            <a:xfrm>
              <a:off x="2590" y="3670"/>
              <a:ext cx="126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Go for the win; monitor changes very closely</a:t>
              </a:r>
              <a:endParaRPr lang="en-US" sz="1200"/>
            </a:p>
          </p:txBody>
        </p:sp>
        <p:sp>
          <p:nvSpPr>
            <p:cNvPr id="47285" name="Rectangle 277"/>
            <p:cNvSpPr>
              <a:spLocks noChangeArrowheads="1"/>
            </p:cNvSpPr>
            <p:nvPr/>
          </p:nvSpPr>
          <p:spPr bwMode="auto">
            <a:xfrm>
              <a:off x="1291" y="3670"/>
              <a:ext cx="123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Very good opportunity, well postured to win</a:t>
              </a:r>
              <a:endParaRPr lang="en-US" sz="1200"/>
            </a:p>
          </p:txBody>
        </p:sp>
        <p:sp>
          <p:nvSpPr>
            <p:cNvPr id="47286" name="Rectangle 278"/>
            <p:cNvSpPr>
              <a:spLocks noChangeArrowheads="1"/>
            </p:cNvSpPr>
            <p:nvPr/>
          </p:nvSpPr>
          <p:spPr bwMode="auto">
            <a:xfrm>
              <a:off x="884" y="3670"/>
              <a:ext cx="10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800</a:t>
              </a:r>
              <a:endParaRPr lang="en-US" sz="1200"/>
            </a:p>
          </p:txBody>
        </p:sp>
        <p:sp>
          <p:nvSpPr>
            <p:cNvPr id="47287" name="Rectangle 279"/>
            <p:cNvSpPr>
              <a:spLocks noChangeArrowheads="1"/>
            </p:cNvSpPr>
            <p:nvPr/>
          </p:nvSpPr>
          <p:spPr bwMode="auto">
            <a:xfrm>
              <a:off x="2595" y="3579"/>
              <a:ext cx="14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Maintain momentum; monitor changes very closely</a:t>
              </a:r>
              <a:endParaRPr lang="en-US" sz="1200"/>
            </a:p>
          </p:txBody>
        </p:sp>
        <p:sp>
          <p:nvSpPr>
            <p:cNvPr id="47288" name="Rectangle 280"/>
            <p:cNvSpPr>
              <a:spLocks noChangeArrowheads="1"/>
            </p:cNvSpPr>
            <p:nvPr/>
          </p:nvSpPr>
          <p:spPr bwMode="auto">
            <a:xfrm>
              <a:off x="1290" y="3579"/>
              <a:ext cx="59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Excellent opportunity</a:t>
              </a:r>
              <a:endParaRPr lang="en-US" sz="1200"/>
            </a:p>
          </p:txBody>
        </p:sp>
        <p:sp>
          <p:nvSpPr>
            <p:cNvPr id="47289" name="Rectangle 281"/>
            <p:cNvSpPr>
              <a:spLocks noChangeArrowheads="1"/>
            </p:cNvSpPr>
            <p:nvPr/>
          </p:nvSpPr>
          <p:spPr bwMode="auto">
            <a:xfrm>
              <a:off x="722" y="3579"/>
              <a:ext cx="43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>
                  <a:solidFill>
                    <a:srgbClr val="000000"/>
                  </a:solidFill>
                </a:rPr>
                <a:t>900 OR MORE</a:t>
              </a:r>
              <a:endParaRPr lang="en-US" sz="1200"/>
            </a:p>
          </p:txBody>
        </p:sp>
        <p:sp>
          <p:nvSpPr>
            <p:cNvPr id="47290" name="Rectangle 282"/>
            <p:cNvSpPr>
              <a:spLocks noChangeArrowheads="1"/>
            </p:cNvSpPr>
            <p:nvPr/>
          </p:nvSpPr>
          <p:spPr bwMode="auto">
            <a:xfrm>
              <a:off x="4798" y="3434"/>
              <a:ext cx="864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91" name="Rectangle 283"/>
            <p:cNvSpPr>
              <a:spLocks noChangeArrowheads="1"/>
            </p:cNvSpPr>
            <p:nvPr/>
          </p:nvSpPr>
          <p:spPr bwMode="auto">
            <a:xfrm>
              <a:off x="4948" y="3465"/>
              <a:ext cx="6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RECOMMENDATION</a:t>
              </a:r>
              <a:endParaRPr lang="en-US" sz="1200"/>
            </a:p>
          </p:txBody>
        </p:sp>
        <p:sp>
          <p:nvSpPr>
            <p:cNvPr id="47292" name="Rectangle 284"/>
            <p:cNvSpPr>
              <a:spLocks noChangeArrowheads="1"/>
            </p:cNvSpPr>
            <p:nvPr/>
          </p:nvSpPr>
          <p:spPr bwMode="auto">
            <a:xfrm>
              <a:off x="2542" y="3434"/>
              <a:ext cx="2256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93" name="Rectangle 285"/>
            <p:cNvSpPr>
              <a:spLocks noChangeArrowheads="1"/>
            </p:cNvSpPr>
            <p:nvPr/>
          </p:nvSpPr>
          <p:spPr bwMode="auto">
            <a:xfrm>
              <a:off x="3311" y="3465"/>
              <a:ext cx="77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RECOMMENDED ACTION</a:t>
              </a:r>
              <a:endParaRPr lang="en-US" sz="1200"/>
            </a:p>
          </p:txBody>
        </p:sp>
        <p:sp>
          <p:nvSpPr>
            <p:cNvPr id="47294" name="Rectangle 286"/>
            <p:cNvSpPr>
              <a:spLocks noChangeArrowheads="1"/>
            </p:cNvSpPr>
            <p:nvPr/>
          </p:nvSpPr>
          <p:spPr bwMode="auto">
            <a:xfrm>
              <a:off x="1246" y="3434"/>
              <a:ext cx="1296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95" name="Rectangle 287"/>
            <p:cNvSpPr>
              <a:spLocks noChangeArrowheads="1"/>
            </p:cNvSpPr>
            <p:nvPr/>
          </p:nvSpPr>
          <p:spPr bwMode="auto">
            <a:xfrm>
              <a:off x="1645" y="3465"/>
              <a:ext cx="5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INTERPRETATION</a:t>
              </a:r>
              <a:endParaRPr lang="en-US" sz="1200"/>
            </a:p>
          </p:txBody>
        </p:sp>
        <p:sp>
          <p:nvSpPr>
            <p:cNvPr id="47296" name="Rectangle 288"/>
            <p:cNvSpPr>
              <a:spLocks noChangeArrowheads="1"/>
            </p:cNvSpPr>
            <p:nvPr/>
          </p:nvSpPr>
          <p:spPr bwMode="auto">
            <a:xfrm>
              <a:off x="574" y="3434"/>
              <a:ext cx="672" cy="134"/>
            </a:xfrm>
            <a:prstGeom prst="rect">
              <a:avLst/>
            </a:prstGeom>
            <a:solidFill>
              <a:srgbClr val="FFE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97" name="Rectangle 289"/>
            <p:cNvSpPr>
              <a:spLocks noChangeArrowheads="1"/>
            </p:cNvSpPr>
            <p:nvPr/>
          </p:nvSpPr>
          <p:spPr bwMode="auto">
            <a:xfrm>
              <a:off x="825" y="3465"/>
              <a:ext cx="22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n-US" sz="800" b="1">
                  <a:solidFill>
                    <a:srgbClr val="000000"/>
                  </a:solidFill>
                </a:rPr>
                <a:t>SCORE</a:t>
              </a:r>
              <a:endParaRPr lang="en-US" sz="1200"/>
            </a:p>
          </p:txBody>
        </p:sp>
        <p:sp>
          <p:nvSpPr>
            <p:cNvPr id="47298" name="Line 290"/>
            <p:cNvSpPr>
              <a:spLocks noChangeShapeType="1"/>
            </p:cNvSpPr>
            <p:nvPr/>
          </p:nvSpPr>
          <p:spPr bwMode="auto">
            <a:xfrm>
              <a:off x="574" y="3434"/>
              <a:ext cx="5088" cy="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299" name="Line 291"/>
            <p:cNvSpPr>
              <a:spLocks noChangeShapeType="1"/>
            </p:cNvSpPr>
            <p:nvPr/>
          </p:nvSpPr>
          <p:spPr bwMode="auto">
            <a:xfrm>
              <a:off x="574" y="3568"/>
              <a:ext cx="508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0" name="Line 292"/>
            <p:cNvSpPr>
              <a:spLocks noChangeShapeType="1"/>
            </p:cNvSpPr>
            <p:nvPr/>
          </p:nvSpPr>
          <p:spPr bwMode="auto">
            <a:xfrm>
              <a:off x="574" y="3660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1" name="Line 293"/>
            <p:cNvSpPr>
              <a:spLocks noChangeShapeType="1"/>
            </p:cNvSpPr>
            <p:nvPr/>
          </p:nvSpPr>
          <p:spPr bwMode="auto">
            <a:xfrm>
              <a:off x="574" y="3751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2" name="Line 294"/>
            <p:cNvSpPr>
              <a:spLocks noChangeShapeType="1"/>
            </p:cNvSpPr>
            <p:nvPr/>
          </p:nvSpPr>
          <p:spPr bwMode="auto">
            <a:xfrm>
              <a:off x="574" y="3842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3" name="Line 295"/>
            <p:cNvSpPr>
              <a:spLocks noChangeShapeType="1"/>
            </p:cNvSpPr>
            <p:nvPr/>
          </p:nvSpPr>
          <p:spPr bwMode="auto">
            <a:xfrm>
              <a:off x="574" y="3933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4" name="Line 296"/>
            <p:cNvSpPr>
              <a:spLocks noChangeShapeType="1"/>
            </p:cNvSpPr>
            <p:nvPr/>
          </p:nvSpPr>
          <p:spPr bwMode="auto">
            <a:xfrm>
              <a:off x="574" y="4024"/>
              <a:ext cx="422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5" name="Line 297"/>
            <p:cNvSpPr>
              <a:spLocks noChangeShapeType="1"/>
            </p:cNvSpPr>
            <p:nvPr/>
          </p:nvSpPr>
          <p:spPr bwMode="auto">
            <a:xfrm>
              <a:off x="574" y="4115"/>
              <a:ext cx="5088" cy="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6" name="Line 298"/>
            <p:cNvSpPr>
              <a:spLocks noChangeShapeType="1"/>
            </p:cNvSpPr>
            <p:nvPr/>
          </p:nvSpPr>
          <p:spPr bwMode="auto">
            <a:xfrm>
              <a:off x="574" y="3434"/>
              <a:ext cx="1" cy="68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7" name="Line 299"/>
            <p:cNvSpPr>
              <a:spLocks noChangeShapeType="1"/>
            </p:cNvSpPr>
            <p:nvPr/>
          </p:nvSpPr>
          <p:spPr bwMode="auto">
            <a:xfrm>
              <a:off x="1246" y="3434"/>
              <a:ext cx="1" cy="68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8" name="Line 300"/>
            <p:cNvSpPr>
              <a:spLocks noChangeShapeType="1"/>
            </p:cNvSpPr>
            <p:nvPr/>
          </p:nvSpPr>
          <p:spPr bwMode="auto">
            <a:xfrm>
              <a:off x="2542" y="3434"/>
              <a:ext cx="1" cy="68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09" name="Line 301"/>
            <p:cNvSpPr>
              <a:spLocks noChangeShapeType="1"/>
            </p:cNvSpPr>
            <p:nvPr/>
          </p:nvSpPr>
          <p:spPr bwMode="auto">
            <a:xfrm>
              <a:off x="4798" y="3434"/>
              <a:ext cx="1" cy="68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310" name="Line 302"/>
            <p:cNvSpPr>
              <a:spLocks noChangeShapeType="1"/>
            </p:cNvSpPr>
            <p:nvPr/>
          </p:nvSpPr>
          <p:spPr bwMode="auto">
            <a:xfrm>
              <a:off x="5662" y="3434"/>
              <a:ext cx="1" cy="681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43311" name="Group 303"/>
          <p:cNvGraphicFramePr>
            <a:graphicFrameLocks noGrp="1"/>
          </p:cNvGraphicFramePr>
          <p:nvPr/>
        </p:nvGraphicFramePr>
        <p:xfrm>
          <a:off x="914400" y="438150"/>
          <a:ext cx="8077200" cy="4451035"/>
        </p:xfrm>
        <a:graphic>
          <a:graphicData uri="http://schemas.openxmlformats.org/drawingml/2006/table">
            <a:tbl>
              <a:tblPr/>
              <a:tblGrid>
                <a:gridCol w="1346200"/>
                <a:gridCol w="476250"/>
                <a:gridCol w="1739900"/>
                <a:gridCol w="1716088"/>
                <a:gridCol w="1655762"/>
                <a:gridCol w="457200"/>
                <a:gridCol w="685800"/>
              </a:tblGrid>
              <a:tr h="30480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ENTER PROGRAM NAME</a:t>
                      </a:r>
                    </a:p>
                  </a:txBody>
                  <a:tcPr marL="18288" marR="18288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163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DECISION CRITERIA SCORE</a:t>
                      </a:r>
                    </a:p>
                  </a:txBody>
                  <a:tcPr marL="18288" marR="18288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BID FACTOR</a:t>
                      </a:r>
                    </a:p>
                  </a:txBody>
                  <a:tcPr marL="45720" marR="18288" marT="22860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POSITIVE</a:t>
                      </a: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NEUTRAL</a:t>
                      </a: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NEGATIVE</a:t>
                      </a: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RATING</a:t>
                      </a: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10        9        8       7</a:t>
                      </a:r>
                    </a:p>
                  </a:txBody>
                  <a:tcPr marL="18288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6           5            4 </a:t>
                      </a:r>
                    </a:p>
                  </a:txBody>
                  <a:tcPr marL="18288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3         2       1        0 </a:t>
                      </a:r>
                    </a:p>
                  </a:txBody>
                  <a:tcPr marL="18288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weight</a:t>
                      </a: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Score x weight</a:t>
                      </a: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Related Experience</a:t>
                      </a:r>
                    </a:p>
                  </a:txBody>
                  <a:tcPr marL="45720" marR="18288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Personnel</a:t>
                      </a:r>
                    </a:p>
                  </a:txBody>
                  <a:tcPr marL="45720" marR="18288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Pricing </a:t>
                      </a:r>
                      <a:b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Strategy</a:t>
                      </a:r>
                    </a:p>
                  </a:txBody>
                  <a:tcPr marL="45720" marR="18288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Proposal</a:t>
                      </a:r>
                    </a:p>
                  </a:txBody>
                  <a:tcPr marL="45720" marR="18288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Competition</a:t>
                      </a:r>
                    </a:p>
                  </a:txBody>
                  <a:tcPr marL="45720" marR="18288" marT="13716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9144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9144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9144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Marketing Intelligence</a:t>
                      </a:r>
                    </a:p>
                  </a:txBody>
                  <a:tcPr marL="45720" marR="18288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Environment</a:t>
                      </a:r>
                    </a:p>
                  </a:txBody>
                  <a:tcPr marL="45720" marR="18288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Approach</a:t>
                      </a:r>
                    </a:p>
                  </a:txBody>
                  <a:tcPr marL="45720" marR="18288" marT="13716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18288" marT="18288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9144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18288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18288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Staffing</a:t>
                      </a:r>
                    </a:p>
                  </a:txBody>
                  <a:tcPr marL="45720" marR="18288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Geographic Location/Facilities</a:t>
                      </a:r>
                    </a:p>
                  </a:txBody>
                  <a:tcPr marL="45720" marR="18288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18288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7D9"/>
                    </a:solidFill>
                  </a:tcPr>
                </a:tc>
              </a:tr>
              <a:tr h="29051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Previous Step Score:  Gate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4572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Gate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marL="18288" marR="4572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6969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422" name="Group 414"/>
          <p:cNvGraphicFramePr>
            <a:graphicFrameLocks noGrp="1"/>
          </p:cNvGraphicFramePr>
          <p:nvPr/>
        </p:nvGraphicFramePr>
        <p:xfrm>
          <a:off x="7853363" y="5540375"/>
          <a:ext cx="985837" cy="755904"/>
        </p:xfrm>
        <a:graphic>
          <a:graphicData uri="http://schemas.openxmlformats.org/drawingml/2006/table">
            <a:tbl>
              <a:tblPr/>
              <a:tblGrid>
                <a:gridCol w="604837"/>
                <a:gridCol w="381000"/>
              </a:tblGrid>
              <a:tr h="165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PURSUE</a:t>
                      </a:r>
                    </a:p>
                  </a:txBody>
                  <a:tcPr marL="9144" marR="9144" marT="18288" marB="18288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L="9144" marR="9144" marT="18288" marB="18288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DROP</a:t>
                      </a:r>
                    </a:p>
                  </a:txBody>
                  <a:tcPr marL="9144" marR="9144" marT="18288" marB="18288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" marR="9144" marT="18288" marB="1828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BID</a:t>
                      </a:r>
                    </a:p>
                  </a:txBody>
                  <a:tcPr marL="9144" marR="9144" marT="18288" marB="18288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" marR="9144" marT="18288" marB="1828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BID</a:t>
                      </a:r>
                    </a:p>
                  </a:txBody>
                  <a:tcPr marL="9144" marR="9144" marT="18288" marB="18288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" marR="9144" marT="18288" marB="1828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228" name="Rectangle 435"/>
          <p:cNvSpPr>
            <a:spLocks noChangeArrowheads="1"/>
          </p:cNvSpPr>
          <p:nvPr/>
        </p:nvSpPr>
        <p:spPr bwMode="auto">
          <a:xfrm>
            <a:off x="1069975" y="76200"/>
            <a:ext cx="7734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ctr"/>
          <a:lstStyle/>
          <a:p>
            <a:pPr algn="ctr"/>
            <a:r>
              <a:rPr lang="en-US" sz="2300" b="1">
                <a:solidFill>
                  <a:schemeClr val="tx2"/>
                </a:solidFill>
              </a:rPr>
              <a:t>7.0 Score Criteria Sheet (Gate 2 or 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4915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C45219B-2384-4996-A229-99726F1A182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8.0 Capture Team Recommendations (Gate 2 or 3 )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07D23F8-17B9-4F82-986D-33DCBC88992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9.0 Bid Board Decision (Gate 2 or 3)</a:t>
            </a:r>
          </a:p>
        </p:txBody>
      </p:sp>
      <p:graphicFrame>
        <p:nvGraphicFramePr>
          <p:cNvPr id="48393" name="Group 265"/>
          <p:cNvGraphicFramePr>
            <a:graphicFrameLocks noGrp="1"/>
          </p:cNvGraphicFramePr>
          <p:nvPr/>
        </p:nvGraphicFramePr>
        <p:xfrm>
          <a:off x="838200" y="3810000"/>
          <a:ext cx="8001000" cy="1307466"/>
        </p:xfrm>
        <a:graphic>
          <a:graphicData uri="http://schemas.openxmlformats.org/drawingml/2006/table">
            <a:tbl>
              <a:tblPr/>
              <a:tblGrid>
                <a:gridCol w="2667000"/>
                <a:gridCol w="2667000"/>
                <a:gridCol w="2667000"/>
              </a:tblGrid>
              <a:tr h="4556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ZapfDingbats" pitchFamily="8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Pursue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Dingbats" pitchFamily="8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Drop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392" name="Group 264"/>
          <p:cNvGraphicFramePr>
            <a:graphicFrameLocks noGrp="1"/>
          </p:cNvGraphicFramePr>
          <p:nvPr/>
        </p:nvGraphicFramePr>
        <p:xfrm>
          <a:off x="838200" y="1524000"/>
          <a:ext cx="8001000" cy="1307466"/>
        </p:xfrm>
        <a:graphic>
          <a:graphicData uri="http://schemas.openxmlformats.org/drawingml/2006/table">
            <a:tbl>
              <a:tblPr/>
              <a:tblGrid>
                <a:gridCol w="2667000"/>
                <a:gridCol w="2667000"/>
                <a:gridCol w="2667000"/>
              </a:tblGrid>
              <a:tr h="4556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B&amp;P REQUEST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Approved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ZapfDingbats" pitchFamily="82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Modified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ZapfDingbats" pitchFamily="82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Disapproved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35" name="Picture 6" descr="ManTechLogowithShadow_p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419600"/>
            <a:ext cx="38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Footer Placeholder 1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1945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7E1CC07-C5D8-4B3C-9CED-B47760A34BF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710" name="Rectangle 134"/>
          <p:cNvSpPr>
            <a:spLocks noChangeArrowheads="1"/>
          </p:cNvSpPr>
          <p:nvPr/>
        </p:nvSpPr>
        <p:spPr bwMode="auto">
          <a:xfrm>
            <a:off x="1143000" y="0"/>
            <a:ext cx="75819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algn="ctr">
              <a:tabLst>
                <a:tab pos="7493000" algn="r"/>
              </a:tabLst>
              <a:defRPr/>
            </a:pPr>
            <a:endParaRPr lang="en-US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4914" name="Group 338"/>
          <p:cNvGraphicFramePr>
            <a:graphicFrameLocks noGrp="1"/>
          </p:cNvGraphicFramePr>
          <p:nvPr/>
        </p:nvGraphicFramePr>
        <p:xfrm>
          <a:off x="914400" y="506413"/>
          <a:ext cx="3886200" cy="4982210"/>
        </p:xfrm>
        <a:graphic>
          <a:graphicData uri="http://schemas.openxmlformats.org/drawingml/2006/table">
            <a:tbl>
              <a:tblPr/>
              <a:tblGrid>
                <a:gridCol w="1143000"/>
                <a:gridCol w="914400"/>
                <a:gridCol w="914400"/>
                <a:gridCol w="914400"/>
              </a:tblGrid>
              <a:tr h="2413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OVERVIEW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Est. RFP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Est. DRFP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Est. Due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Est. Award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Deliver Proposal to: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Place of Perf.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Ceiling Value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 Role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of Awards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B&amp;P Est.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Incumbent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Competitors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Char char="o"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3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Teammate/s (or list Major subs if large IDIQ)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906" name="Group 330"/>
          <p:cNvGraphicFramePr>
            <a:graphicFrameLocks noGrp="1"/>
          </p:cNvGraphicFramePr>
          <p:nvPr/>
        </p:nvGraphicFramePr>
        <p:xfrm>
          <a:off x="5105400" y="4876800"/>
          <a:ext cx="3886200" cy="1743075"/>
        </p:xfrm>
        <a:graphic>
          <a:graphicData uri="http://schemas.openxmlformats.org/drawingml/2006/table">
            <a:tbl>
              <a:tblPr/>
              <a:tblGrid>
                <a:gridCol w="3886200"/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STRATEGIC/TACTICAL VALUE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</a:tr>
              <a:tr h="1438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Char char="o"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912" name="Group 336"/>
          <p:cNvGraphicFramePr>
            <a:graphicFrameLocks noGrp="1"/>
          </p:cNvGraphicFramePr>
          <p:nvPr/>
        </p:nvGraphicFramePr>
        <p:xfrm>
          <a:off x="5105400" y="506413"/>
          <a:ext cx="3886200" cy="3744913"/>
        </p:xfrm>
        <a:graphic>
          <a:graphicData uri="http://schemas.openxmlformats.org/drawingml/2006/table">
            <a:tbl>
              <a:tblPr/>
              <a:tblGrid>
                <a:gridCol w="3886200"/>
              </a:tblGrid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BACKGROUND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</a:tr>
              <a:tr h="1038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</a:tr>
              <a:tr h="200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900" name="Group 324"/>
          <p:cNvGraphicFramePr>
            <a:graphicFrameLocks noGrp="1"/>
          </p:cNvGraphicFramePr>
          <p:nvPr/>
        </p:nvGraphicFramePr>
        <p:xfrm>
          <a:off x="923925" y="6096000"/>
          <a:ext cx="3886200" cy="426720"/>
        </p:xfrm>
        <a:graphic>
          <a:graphicData uri="http://schemas.openxmlformats.org/drawingml/2006/table">
            <a:tbl>
              <a:tblPr/>
              <a:tblGrid>
                <a:gridCol w="1133475"/>
                <a:gridCol w="275272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 Probability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oter Placeholder 1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2150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A2F345-CBAF-4B89-9A95-DEB1C7D3BC9A}" type="slidenum">
              <a:rPr lang="en-US" smtClean="0"/>
              <a:pPr/>
              <a:t>3</a:t>
            </a:fld>
            <a:endParaRPr lang="en-US" smtClean="0"/>
          </a:p>
        </p:txBody>
      </p:sp>
      <p:graphicFrame>
        <p:nvGraphicFramePr>
          <p:cNvPr id="26764" name="Group 140"/>
          <p:cNvGraphicFramePr>
            <a:graphicFrameLocks noGrp="1"/>
          </p:cNvGraphicFramePr>
          <p:nvPr/>
        </p:nvGraphicFramePr>
        <p:xfrm>
          <a:off x="838200" y="381000"/>
          <a:ext cx="8153400" cy="5908294"/>
        </p:xfrm>
        <a:graphic>
          <a:graphicData uri="http://schemas.openxmlformats.org/drawingml/2006/table">
            <a:tbl>
              <a:tblPr/>
              <a:tblGrid>
                <a:gridCol w="2438400"/>
                <a:gridCol w="663575"/>
                <a:gridCol w="2030413"/>
                <a:gridCol w="1062037"/>
                <a:gridCol w="1958975"/>
              </a:tblGrid>
              <a:tr h="39052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052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CAPTURE PLAN ACTIONS (at Gate 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 Gate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Gate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RESPONSIBLE POC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Opportunity Identification, Qualification, Assessment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Gate 1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Call Plan Execution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Develop Win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Conduct Prelim Risk Analysis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Set Capture Team/Plan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Gate 2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Finalize Capture Team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Teaming Arrangements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Conduct Risk Analysis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Gather Competitive Details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Preliminary Pricing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Hiring Plan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 PMP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Update Business Case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Gate 3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2355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2979BF3-6309-4371-AAC8-4231B34A72A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1.0 Opportunity Overview (Gate 2 or 3)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1.1 The Customer</a:t>
            </a:r>
          </a:p>
          <a:p>
            <a:pPr lvl="1" eaLnBrk="1" hangingPunct="1"/>
            <a:r>
              <a:rPr lang="en-US" smtClean="0"/>
              <a:t>Customer org structure</a:t>
            </a:r>
            <a:endParaRPr lang="en-US" sz="1600" smtClean="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Customer key personnel, decision makers and source selection authority and SSEB membership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Political considerations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2560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BAB0A07-32C6-445F-B5CA-BE9DB97123E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1.0 Opportunity Overview  (Gate 2 or 3)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1.2 Overview of Program Requirements — </a:t>
            </a:r>
            <a:r>
              <a:rPr lang="en-US" sz="1800" smtClean="0"/>
              <a:t>Provide a high-level bulletized listing of the expected requirements organized as follows: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Technical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Management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Personnel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Relevant Past Performance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Other support requirements 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8942AB8-EA43-4C4C-A93D-C3923449656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2.0 Capture Activities (Gate 2 or 3)</a:t>
            </a:r>
          </a:p>
        </p:txBody>
      </p:sp>
      <p:graphicFrame>
        <p:nvGraphicFramePr>
          <p:cNvPr id="30161" name="Group 465"/>
          <p:cNvGraphicFramePr>
            <a:graphicFrameLocks noGrp="1"/>
          </p:cNvGraphicFramePr>
          <p:nvPr>
            <p:ph idx="1"/>
          </p:nvPr>
        </p:nvGraphicFramePr>
        <p:xfrm>
          <a:off x="762000" y="1295400"/>
          <a:ext cx="8229600" cy="4204335"/>
        </p:xfrm>
        <a:graphic>
          <a:graphicData uri="http://schemas.openxmlformats.org/drawingml/2006/table">
            <a:tbl>
              <a:tblPr/>
              <a:tblGrid>
                <a:gridCol w="1295400"/>
                <a:gridCol w="2857500"/>
                <a:gridCol w="1333500"/>
                <a:gridCol w="2743200"/>
              </a:tblGrid>
              <a:tr h="2905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COMPLETED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SCHEDULED/PLANNED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Attendees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Attendees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Discussions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Discussions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Attendees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Attendees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Discussions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Discussions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5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26" name="Rectangle 457"/>
          <p:cNvSpPr>
            <a:spLocks noChangeArrowheads="1"/>
          </p:cNvSpPr>
          <p:nvPr/>
        </p:nvSpPr>
        <p:spPr bwMode="auto">
          <a:xfrm>
            <a:off x="762000" y="7620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3300"/>
              </a:buClr>
              <a:buSzPct val="80000"/>
              <a:buFont typeface="Wingdings" pitchFamily="2" charset="2"/>
              <a:buChar char="o"/>
            </a:pPr>
            <a:r>
              <a:rPr lang="en-US" sz="2200" b="1"/>
              <a:t>2.1 Call Plan</a:t>
            </a:r>
          </a:p>
        </p:txBody>
      </p:sp>
      <p:pic>
        <p:nvPicPr>
          <p:cNvPr id="27727" name="Picture 6" descr="ManTechLogowithShadow_p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343400"/>
            <a:ext cx="381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296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4B3E7F5-4047-4191-BDC9-DAF7A6655E6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2.0 Capture Activities (Gate 2 or 3 )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2.2 The Competitive Analysis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Company X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Strengths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Weaknesses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Expected win strategy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Bidding organization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Team members </a:t>
            </a:r>
          </a:p>
          <a:p>
            <a:pPr lvl="1" eaLnBrk="1" hangingPunct="1">
              <a:lnSpc>
                <a:spcPct val="125000"/>
              </a:lnSpc>
            </a:pPr>
            <a:r>
              <a:rPr lang="en-US" sz="1800" smtClean="0"/>
              <a:t>Company 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Strength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Weaknesses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Expected win strategy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Bidding organization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smtClean="0"/>
              <a:t>Team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30124A-25CD-48A7-9508-75E18EB7ED1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0" cy="0"/>
          </a:xfrm>
          <a:ln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     ______  _________   ___   __  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2.0 Capture Activities (Gate 2 or 3)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066800"/>
            <a:ext cx="8001000" cy="5105400"/>
          </a:xfrm>
        </p:spPr>
        <p:txBody>
          <a:bodyPr/>
          <a:lstStyle/>
          <a:p>
            <a:pPr eaLnBrk="1" hangingPunct="1"/>
            <a:r>
              <a:rPr lang="en-US" sz="2400" smtClean="0"/>
              <a:t>2.3 The Team </a:t>
            </a:r>
          </a:p>
          <a:p>
            <a:pPr lvl="1" eaLnBrk="1" hangingPunct="1"/>
            <a:r>
              <a:rPr lang="en-US" smtClean="0"/>
              <a:t>Teaming rationale / approach</a:t>
            </a:r>
            <a:endParaRPr lang="en-US" sz="1600" smtClean="0"/>
          </a:p>
          <a:p>
            <a:pPr lvl="1" eaLnBrk="1" hangingPunct="1"/>
            <a:r>
              <a:rPr lang="en-US" smtClean="0"/>
              <a:t>ManTech collaborative? </a:t>
            </a:r>
          </a:p>
          <a:p>
            <a:pPr lvl="1" eaLnBrk="1" hangingPunct="1"/>
            <a:r>
              <a:rPr lang="en-US" smtClean="0"/>
              <a:t>Division of work scope </a:t>
            </a:r>
            <a:r>
              <a:rPr lang="en-US" sz="1600" smtClean="0"/>
              <a:t>(Defined in terms of SOW/PWS areas and value)</a:t>
            </a:r>
          </a:p>
          <a:p>
            <a:pPr lvl="1" eaLnBrk="1" hangingPunct="1"/>
            <a:r>
              <a:rPr lang="en-US" smtClean="0"/>
              <a:t>Status of teaming negotiations</a:t>
            </a:r>
            <a:endParaRPr lang="en-US" sz="1600" smtClean="0"/>
          </a:p>
          <a:p>
            <a:pPr lvl="2" eaLnBrk="1" hangingPunct="1"/>
            <a:endParaRPr lang="en-US" sz="1400" smtClean="0"/>
          </a:p>
        </p:txBody>
      </p:sp>
      <p:graphicFrame>
        <p:nvGraphicFramePr>
          <p:cNvPr id="31785" name="Group 41"/>
          <p:cNvGraphicFramePr>
            <a:graphicFrameLocks noGrp="1"/>
          </p:cNvGraphicFramePr>
          <p:nvPr>
            <p:ph sz="half" idx="2"/>
          </p:nvPr>
        </p:nvGraphicFramePr>
        <p:xfrm>
          <a:off x="1219200" y="4038600"/>
          <a:ext cx="7315200" cy="1402715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150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97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76" name="Picture 6" descr="ManTechLogowithShadow_p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419600"/>
            <a:ext cx="381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85800" y="6400800"/>
            <a:ext cx="2590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 sz="1200"/>
          </a:p>
        </p:txBody>
      </p:sp>
      <p:sp>
        <p:nvSpPr>
          <p:cNvPr id="3379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7C956A-75F9-4964-9EDD-525A95B7F8B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2.0 Capture Activities (Gate 2 or 3)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3058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2.4 Why Choose ManTech?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solidFill>
                  <a:srgbClr val="000000"/>
                </a:solidFill>
              </a:rPr>
              <a:t>What are the customer’s needs?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solidFill>
                  <a:srgbClr val="000000"/>
                </a:solidFill>
              </a:rPr>
              <a:t>What services do we have to offer?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solidFill>
                  <a:srgbClr val="000000"/>
                </a:solidFill>
              </a:rPr>
              <a:t>What is the benefit and value-added for the services we provide? </a:t>
            </a:r>
            <a:r>
              <a:rPr lang="en-US" sz="1400" smtClean="0"/>
              <a:t>(Discriminator/s?)</a:t>
            </a:r>
            <a:endParaRPr lang="en-US" sz="1800" smtClean="0">
              <a:solidFill>
                <a:srgbClr val="00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smtClean="0">
                <a:solidFill>
                  <a:srgbClr val="000000"/>
                </a:solidFill>
              </a:rPr>
              <a:t>Why should the customer choose ManTech?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25000"/>
              </a:lnSpc>
            </a:pPr>
            <a:r>
              <a:rPr lang="en-US" sz="2000" smtClean="0"/>
              <a:t>2.5 What It Takes to Win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What do we have to do to bring this in? </a:t>
            </a:r>
            <a:endParaRPr lang="en-US" sz="140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Assessment of cost / price issues </a:t>
            </a:r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981</Words>
  <PresentationFormat>On-screen Show (4:3)</PresentationFormat>
  <Paragraphs>326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LinksUpToDate>false</LinksUpToDate>
  <SharedDoc>false</SharedDoc>
  <HyperlinksChanged>false</HyperlinksChanged>
</Properties>
</file>